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2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5" r:id="rId9"/>
    <p:sldId id="286" r:id="rId10"/>
    <p:sldId id="283" r:id="rId11"/>
    <p:sldId id="284" r:id="rId12"/>
    <p:sldId id="265" r:id="rId13"/>
    <p:sldId id="266" r:id="rId14"/>
    <p:sldId id="287" r:id="rId15"/>
    <p:sldId id="288" r:id="rId16"/>
    <p:sldId id="289" r:id="rId17"/>
    <p:sldId id="290" r:id="rId18"/>
    <p:sldId id="291" r:id="rId19"/>
    <p:sldId id="272" r:id="rId20"/>
    <p:sldId id="277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-864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ru-RU" altLang="ru-RU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ru-RU" alt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E3C2984-684D-47C2-A013-869CEECA8A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5201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79D8731-352E-4DCC-B071-B54906166D6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32775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6273F-13B5-4888-A885-C2B02D211D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6846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3298E-3BE1-4F5B-8971-3E46871093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637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A078A-2AAC-46AD-A566-E503D9ED194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444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E4AA7-3AC1-40A6-9699-69B3921965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735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CAD11-31B5-4B7A-A34C-74B15EE8AD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076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A6C6C-22DF-43E9-92CC-0D6C395C1C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2271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4680EF-C7D4-4E23-8EA5-04902E6E7E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677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6AF047-D970-4CFA-8B9E-126BAB6FFD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22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0F91A-5953-4EF9-8701-D2AED0DC38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240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19701-8688-4FB6-B33E-63F47219BC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760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174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 altLang="ru-RU"/>
          </a:p>
        </p:txBody>
      </p:sp>
      <p:sp>
        <p:nvSpPr>
          <p:cNvPr id="3175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F59C4D-3E08-4A6E-AC18-1F31080215A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2500-8E05-41DB-9083-D452DE911737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8001000" cy="1178644"/>
          </a:xfrm>
        </p:spPr>
        <p:txBody>
          <a:bodyPr/>
          <a:lstStyle/>
          <a:p>
            <a:r>
              <a:rPr lang="ru-RU" altLang="ru-RU" sz="3600" dirty="0">
                <a:solidFill>
                  <a:srgbClr val="C00000"/>
                </a:solidFill>
                <a:latin typeface="Arial Black" panose="020B0A04020102020204" pitchFamily="34" charset="0"/>
              </a:rPr>
              <a:t>Аудиторский риск и его </a:t>
            </a:r>
            <a:r>
              <a:rPr lang="ru-RU" altLang="ru-RU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оценка</a:t>
            </a:r>
            <a:endParaRPr lang="ru-RU" altLang="ru-RU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3068960"/>
            <a:ext cx="7632848" cy="168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 1. Характеристика аудиторского риска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 2. Компоненты аудиторского риска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 3. Оценка аудиторского риска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9C1B4-2D51-4C25-9FAF-6F46FC6CCCF4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400" dirty="0" smtClean="0">
                <a:solidFill>
                  <a:srgbClr val="C00000"/>
                </a:solidFill>
              </a:rPr>
              <a:t>Характеристика </a:t>
            </a:r>
            <a:r>
              <a:rPr lang="ru-RU" altLang="ru-RU" sz="3400" dirty="0">
                <a:solidFill>
                  <a:srgbClr val="C00000"/>
                </a:solidFill>
              </a:rPr>
              <a:t>аудиторского риска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988840"/>
            <a:ext cx="8001000" cy="49164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Под </a:t>
            </a:r>
            <a:r>
              <a:rPr lang="ru-RU" altLang="ru-RU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аудиторским риском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понимается риск выражения аудитором ошибочного мнения в случае, когда в финансовой отчетности содержатся существенные искажения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Аудиторский риск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— это предпринимательский риск аудитора (аудиторской фирмы), представляющий собой оценку риска неэффективности аудиторской проверки.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Аудиторский </a:t>
            </a: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базируется на оценке риска неэффективности системы учета клиента, риска неэффективности системы внутреннего контроля клиента, риска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невыявления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ошибок клиента аудиторами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595120" cy="1052736"/>
          </a:xfrm>
        </p:spPr>
        <p:txBody>
          <a:bodyPr/>
          <a:lstStyle/>
          <a:p>
            <a:r>
              <a:rPr lang="ru-RU" sz="4400" dirty="0" smtClean="0">
                <a:solidFill>
                  <a:srgbClr val="C00000"/>
                </a:solidFill>
              </a:rPr>
              <a:t>Виды риска аудитора 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1844824"/>
            <a:ext cx="367240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Предпринимательский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6056" y="1844824"/>
            <a:ext cx="384259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Аудиторский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6056" y="2739596"/>
            <a:ext cx="3842592" cy="7614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Риск выражения аудитором ошибочного мнения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2739596"/>
            <a:ext cx="3672408" cy="18403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Потеря конкурентоспособности; появление антирекламы деятельности аудитора; вероятность судебных исков по отношению к аудитору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7584" y="4797152"/>
            <a:ext cx="3672408" cy="1800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Организация работы аудитора; финансовое состояние клиента; характер операций клиента; компетентность администрации и учетного персонала клиента; сроки проведения аудита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трелка вверх 8"/>
          <p:cNvSpPr/>
          <p:nvPr/>
        </p:nvSpPr>
        <p:spPr>
          <a:xfrm>
            <a:off x="1943708" y="4579992"/>
            <a:ext cx="1440160" cy="2171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1943708" y="2420888"/>
            <a:ext cx="1440160" cy="3187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199780" y="2420888"/>
            <a:ext cx="1440160" cy="3187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76056" y="3788472"/>
            <a:ext cx="1843804" cy="791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Неотъемлемый риск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20230" y="4688572"/>
            <a:ext cx="1843804" cy="791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Риск СВК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74844" y="5570316"/>
            <a:ext cx="1843804" cy="791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Риск </a:t>
            </a:r>
            <a:r>
              <a:rPr 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необнаружения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5724128" y="3501008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7042132" y="4401108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7042132" y="3962968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7042132" y="3518628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8172400" y="4409776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172400" y="3971636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8172400" y="3527296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8172400" y="4866104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8172400" y="5282852"/>
            <a:ext cx="547660" cy="287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58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Компоненты аудиторского риска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2060848"/>
            <a:ext cx="1843804" cy="79152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Неотъемлемый риск (НР)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6232" y="3761966"/>
            <a:ext cx="1843804" cy="79152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Риск системы контроля (РСК)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6232" y="5503784"/>
            <a:ext cx="1843804" cy="79152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Риск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необнаружения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(РН)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95736" y="1700808"/>
            <a:ext cx="6948264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Подверженность остатков средств на счетах БУ или группы однотипных операций искажениям, которые могут быть существенными (по отдельности или в совокупности  с искажениями остатков средств на др. счетах БУ или групп однотипных операций), при допущении отсутствия необходимых СВК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95736" y="3302276"/>
            <a:ext cx="6948264" cy="17109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Риск того, что искажение, которое может возникнуть в отношении остатков средств по счетам БУ или группы однотипных операций и быть существенным (по отдельности или в совокупности  с искажениями остатков средств на др. счетах БУ или групп однотипных операций), не будет своевременно предотвращено или обнаружено и исправлено с помощью системы БУ и ВК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28488" y="5229200"/>
            <a:ext cx="6948264" cy="13406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Риск того, что аудиторские процедуры по существу не позволяют обнаружить искажение остатков средств по счетам БУ или групп операций, которое может быть существенным по отдельности или в совокупности с искажениями остатков средств на др. счетах БУ или групп однотипных операций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C00000"/>
                </a:solidFill>
              </a:rPr>
              <a:t>Связь между аудиторским риском и его составляющими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2556520"/>
            <a:ext cx="13681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АР</a:t>
            </a:r>
            <a:endParaRPr lang="ru-RU" sz="40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15816" y="2556520"/>
            <a:ext cx="13681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НР</a:t>
            </a:r>
            <a:endParaRPr lang="ru-RU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48064" y="2564904"/>
            <a:ext cx="13681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РСК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80312" y="2572152"/>
            <a:ext cx="13681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РН</a:t>
            </a:r>
            <a:endParaRPr lang="ru-RU" sz="4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23728" y="2808548"/>
            <a:ext cx="55245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=</a:t>
            </a:r>
            <a:endParaRPr lang="ru-RU" sz="40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27984" y="2829312"/>
            <a:ext cx="55245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×</a:t>
            </a:r>
            <a:endParaRPr lang="ru-RU" sz="40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60232" y="2829312"/>
            <a:ext cx="55245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×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3861048"/>
            <a:ext cx="3024336" cy="1368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некоторая заданная величина, приемлемая с точки зрения общественного мнения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2" y="5517232"/>
            <a:ext cx="244827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Наиболее часто используется величина в 5%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 вверх 2"/>
          <p:cNvSpPr/>
          <p:nvPr/>
        </p:nvSpPr>
        <p:spPr>
          <a:xfrm>
            <a:off x="755576" y="3580264"/>
            <a:ext cx="936104" cy="28078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>
            <a:off x="1250903" y="5229200"/>
            <a:ext cx="792088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68274" y="3861048"/>
            <a:ext cx="3024336" cy="1368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величины, оцениваемые на этапе планирования аудита при понимании деятельности АЛ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трелка вверх 14"/>
          <p:cNvSpPr/>
          <p:nvPr/>
        </p:nvSpPr>
        <p:spPr>
          <a:xfrm>
            <a:off x="5436096" y="3564632"/>
            <a:ext cx="720080" cy="2964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>
            <a:off x="3609601" y="3580264"/>
            <a:ext cx="720080" cy="2964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756306" y="5517232"/>
            <a:ext cx="244827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Количественная и качественная оценка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трелка вверх 17"/>
          <p:cNvSpPr/>
          <p:nvPr/>
        </p:nvSpPr>
        <p:spPr>
          <a:xfrm>
            <a:off x="4584398" y="5237584"/>
            <a:ext cx="792088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92280" y="3888419"/>
            <a:ext cx="1944216" cy="1368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59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>
                <a:solidFill>
                  <a:srgbClr val="C00000"/>
                </a:solidFill>
              </a:rPr>
              <a:t>Зависимость между </a:t>
            </a:r>
            <a:r>
              <a:rPr lang="ru-RU" sz="3200" b="1" i="1" u="sng" dirty="0" smtClean="0">
                <a:solidFill>
                  <a:srgbClr val="C00000"/>
                </a:solidFill>
              </a:rPr>
              <a:t>количественными</a:t>
            </a:r>
            <a:r>
              <a:rPr lang="ru-RU" sz="3200" dirty="0" smtClean="0">
                <a:solidFill>
                  <a:srgbClr val="C00000"/>
                </a:solidFill>
              </a:rPr>
              <a:t> оценками </a:t>
            </a:r>
            <a:r>
              <a:rPr lang="ru-RU" sz="3200" dirty="0">
                <a:solidFill>
                  <a:srgbClr val="C00000"/>
                </a:solidFill>
              </a:rPr>
              <a:t>компонентов АР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84233" y="2169680"/>
            <a:ext cx="13681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АР</a:t>
            </a:r>
            <a:endParaRPr lang="ru-RU" sz="40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79912" y="3561941"/>
            <a:ext cx="13681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НР</a:t>
            </a:r>
            <a:endParaRPr lang="ru-RU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12160" y="3570325"/>
            <a:ext cx="151216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РСК</a:t>
            </a:r>
            <a:endParaRPr lang="ru-RU" sz="40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2925764"/>
            <a:ext cx="13681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РН</a:t>
            </a:r>
            <a:endParaRPr lang="ru-RU" sz="4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15816" y="3177792"/>
            <a:ext cx="55245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=</a:t>
            </a:r>
            <a:endParaRPr lang="ru-RU" sz="40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92080" y="3834733"/>
            <a:ext cx="55245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×</a:t>
            </a:r>
            <a:endParaRPr lang="ru-RU" sz="4000" b="1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768109" y="3429820"/>
            <a:ext cx="36004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06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rgbClr val="C00000"/>
                </a:solidFill>
              </a:rPr>
              <a:t>Зависимость между </a:t>
            </a:r>
            <a:r>
              <a:rPr lang="ru-RU" sz="3200" b="1" i="1" u="sng" dirty="0" smtClean="0">
                <a:solidFill>
                  <a:srgbClr val="C00000"/>
                </a:solidFill>
              </a:rPr>
              <a:t>качественными</a:t>
            </a:r>
            <a:r>
              <a:rPr lang="ru-RU" sz="3200" dirty="0" smtClean="0">
                <a:solidFill>
                  <a:srgbClr val="C00000"/>
                </a:solidFill>
              </a:rPr>
              <a:t> оценками компонентов АР</a:t>
            </a: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496311"/>
              </p:ext>
            </p:extLst>
          </p:nvPr>
        </p:nvGraphicFramePr>
        <p:xfrm>
          <a:off x="323528" y="1844823"/>
          <a:ext cx="8640960" cy="3593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088232"/>
                <a:gridCol w="2160240"/>
                <a:gridCol w="2160240"/>
              </a:tblGrid>
              <a:tr h="455624"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Аудиторская оценка</a:t>
                      </a:r>
                      <a:r>
                        <a:rPr lang="ru-RU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НР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Аудиторская оценка  РСК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783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78641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Самая* низкая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Более* низкая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Средняя*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78641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Более* низкая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Средняя*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Более* высокая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78641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Средняя*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Более* высокая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Самая*</a:t>
                      </a:r>
                      <a:r>
                        <a:rPr lang="ru-RU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высокая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5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A6F4-F0C2-4896-84BA-7D25570E4E82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400" dirty="0">
                <a:solidFill>
                  <a:srgbClr val="C00000"/>
                </a:solidFill>
              </a:rPr>
              <a:t>Понятие неотъемлемого </a:t>
            </a:r>
            <a:r>
              <a:rPr lang="ru-RU" altLang="ru-RU" sz="3400" dirty="0" smtClean="0">
                <a:solidFill>
                  <a:srgbClr val="C00000"/>
                </a:solidFill>
              </a:rPr>
              <a:t>риска</a:t>
            </a:r>
            <a:endParaRPr lang="ru-RU" altLang="ru-RU" sz="3400" dirty="0">
              <a:solidFill>
                <a:srgbClr val="C0000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Неотъемлемый риск </a:t>
            </a:r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означает подверженность остатка средств на счетах бухгалтерского учета или группы однотипных операций искажениям, которые могут быть существенными (по отдельности или в совокупности с искажениями остатков средств на других счетах бухгалтерского учета или групп однотипных операций), при допущении отсутствия необходимых средств внутреннего контроля.</a:t>
            </a:r>
          </a:p>
        </p:txBody>
      </p:sp>
    </p:spTree>
    <p:extLst>
      <p:ext uri="{BB962C8B-B14F-4D97-AF65-F5344CB8AC3E}">
        <p14:creationId xmlns:p14="http://schemas.microsoft.com/office/powerpoint/2010/main" val="3737634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B1E9-C26E-4D8A-BE29-689613C88743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>
                <a:solidFill>
                  <a:srgbClr val="C00000"/>
                </a:solidFill>
              </a:rPr>
              <a:t>Неотъемлемый риск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Показывает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вероятность наличия ошибок в системе бухгалтерского учета до проверки их системой внутреннего контроля.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от отраслевых особенностей, редких, нетипичных операций экономического субъекта.</a:t>
            </a:r>
          </a:p>
          <a:p>
            <a:pPr>
              <a:lnSpc>
                <a:spcPct val="90000"/>
              </a:lnSpc>
            </a:pPr>
            <a:r>
              <a:rPr lang="ru-RU" alt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Характеризует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качество работы бухгалтерской службы.</a:t>
            </a:r>
          </a:p>
        </p:txBody>
      </p:sp>
    </p:spTree>
    <p:extLst>
      <p:ext uri="{BB962C8B-B14F-4D97-AF65-F5344CB8AC3E}">
        <p14:creationId xmlns:p14="http://schemas.microsoft.com/office/powerpoint/2010/main" val="631907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836712"/>
          </a:xfrm>
        </p:spPr>
        <p:txBody>
          <a:bodyPr/>
          <a:lstStyle/>
          <a:p>
            <a:r>
              <a:rPr lang="ru-RU" sz="3600" dirty="0" smtClean="0"/>
              <a:t>Оценка неотъемлемого риска (НР)</a:t>
            </a:r>
            <a:endParaRPr lang="ru-RU" sz="3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7170" y="1016732"/>
            <a:ext cx="258663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уровне бухгалтерской отчетности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87823" y="908721"/>
            <a:ext cx="5981437" cy="12241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и знания руководства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также изменения в его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составе за определенный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период, например неопытность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руководства может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повлиять на подготовку бухгалтерской отчетности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6293" y="2276872"/>
            <a:ext cx="8748972" cy="12884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необычное давление на руководство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например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обстоятельства, вследствие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 руководство может склониться к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искажению БФО,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такие, как большое число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банкротств предприятий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данной отрасли или нехватка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капитала, необходимого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дальнейшей деятельности субъекта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1136" y="3650970"/>
            <a:ext cx="8775858" cy="12925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 бизнеса субъекта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например потенциальная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технического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устаревания его продукции и услуг,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сложность структуры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капитала, значимость связанных сторон, а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 количество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производственных площадей и их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географическое распространение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1136" y="5091131"/>
            <a:ext cx="8743750" cy="1417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факторы, влияющие на отрасль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 которой относится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субъект, например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состояние экономики и условия конкуренции,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отражением которых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являются финансовые тенденции и показатели, а также изменения в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 технологии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потребительского спроса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учетной политики, характерные для данной отрасли</a:t>
            </a:r>
          </a:p>
        </p:txBody>
      </p:sp>
    </p:spTree>
    <p:extLst>
      <p:ext uri="{BB962C8B-B14F-4D97-AF65-F5344CB8AC3E}">
        <p14:creationId xmlns:p14="http://schemas.microsoft.com/office/powerpoint/2010/main" val="408995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836712"/>
          </a:xfrm>
        </p:spPr>
        <p:txBody>
          <a:bodyPr/>
          <a:lstStyle/>
          <a:p>
            <a:r>
              <a:rPr lang="ru-RU" sz="3600" dirty="0" smtClean="0"/>
              <a:t>Оценка неотъемлемого риска (НР)</a:t>
            </a:r>
            <a:endParaRPr lang="ru-RU" sz="3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7170" y="908721"/>
            <a:ext cx="2586638" cy="1224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уровне сальдо счета и группы однотипных операций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87823" y="908721"/>
            <a:ext cx="5981437" cy="12241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 </a:t>
            </a:r>
            <a:r>
              <a:rPr lang="ru-RU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БУ, </a:t>
            </a:r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могут быть </a:t>
            </a:r>
            <a:r>
              <a:rPr lang="ru-RU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подвержены искажениям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например статьи, требовавшие корректировки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предыдущие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периоды или связанные с большой ролью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субъективной оценки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6293" y="2276872"/>
            <a:ext cx="8748972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сложность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лежащих в основе учета </a:t>
            </a:r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прочих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событий, которые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потребовать привлечения экспертов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7598" y="3166182"/>
            <a:ext cx="8775858" cy="7141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субъективного суждения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необходимого для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определения сальдо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счетов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2850" y="3972099"/>
            <a:ext cx="8789301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подверженность активов потерям или незаконному присвоению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 наиболее привлекательные и подвижные активы, такие,</a:t>
            </a:r>
          </a:p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денежные средства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2850" y="5088540"/>
            <a:ext cx="8816187" cy="7115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завершение необычных и сложных операций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особенно в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 или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ближе к концу отчетного периода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1545" y="5889869"/>
            <a:ext cx="8802530" cy="5582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операции, которые не подвергаются процедуре обычной </a:t>
            </a:r>
            <a:r>
              <a:rPr lang="ru-RU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обработки</a:t>
            </a:r>
            <a:endParaRPr lang="ru-RU" b="1" i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90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6F659-4CD1-4FDA-8021-D43E92896CE0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>
                <a:solidFill>
                  <a:srgbClr val="C00000"/>
                </a:solidFill>
              </a:rPr>
              <a:t>Риск средств контроля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Под </a:t>
            </a:r>
            <a:r>
              <a:rPr lang="ru-RU" alt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риском средств контроля </a:t>
            </a:r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понимается субъективно определяемая аудитором вероятность того, что существующие на предприятии и регулярно применяемые средства системы бухгалтерского учета (СБУ) и системы внутреннего контроля (СВК) не будут своевременно обнаруживать и исправлять нарушения, являющиеся существенными по отдельности или в совокупности, и (или) препятствовать возникновению таких нарушений.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962F9-40A3-4749-B3FF-AA1902931FD1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>
                <a:solidFill>
                  <a:srgbClr val="C00000"/>
                </a:solidFill>
              </a:rPr>
              <a:t>Риск средств контроля (СК)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Выражает</a:t>
            </a: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 вероятность наличия существенных ошибок в системе бухгалтерского учета после проверки их системой внутреннего контроля.</a:t>
            </a:r>
          </a:p>
          <a:p>
            <a:pPr>
              <a:lnSpc>
                <a:spcPct val="90000"/>
              </a:lnSpc>
            </a:pPr>
            <a:r>
              <a:rPr lang="ru-RU" altLang="ru-RU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Характеризует</a:t>
            </a: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 качество работы службы внутреннего аудита.</a:t>
            </a:r>
          </a:p>
          <a:p>
            <a:pPr>
              <a:lnSpc>
                <a:spcPct val="90000"/>
              </a:lnSpc>
            </a:pP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Непосредственно </a:t>
            </a:r>
            <a:r>
              <a:rPr lang="ru-RU" altLang="ru-RU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</a:t>
            </a:r>
            <a:r>
              <a:rPr lang="ru-RU" altLang="ru-RU">
                <a:latin typeface="Arial" panose="020B0604020202020204" pitchFamily="34" charset="0"/>
                <a:cs typeface="Arial" panose="020B0604020202020204" pitchFamily="34" charset="0"/>
              </a:rPr>
              <a:t> с контрольной средой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860" y="26428"/>
            <a:ext cx="8435280" cy="13133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600" dirty="0" smtClean="0">
                <a:solidFill>
                  <a:srgbClr val="C00000"/>
                </a:solidFill>
              </a:rPr>
              <a:t>Оценка риска системы внутреннего контроля (РСК)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1550" y="1949765"/>
            <a:ext cx="2154590" cy="1224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Тесты средств контроля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46181" y="1769746"/>
            <a:ext cx="6197460" cy="15841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подтверждающих операции и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другие события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чтобы получить аудиторские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доказательства относительно надлежащего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применения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СВК на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практике, например наличие разрешения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проведение операции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1978" y="3497937"/>
            <a:ext cx="8775858" cy="12434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запросов и наблюдение за применением </a:t>
            </a:r>
            <a:r>
              <a:rPr lang="ru-RU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СВК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не оставляют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документальных свидетельств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аудита, например определение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действительного исполнителя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какой-либо функции, а не того, кому положено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 выполнять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7230" y="4833124"/>
            <a:ext cx="8789301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повторное применение </a:t>
            </a:r>
            <a:r>
              <a:rPr lang="ru-RU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СВК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например, сверка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банковских счетов, с тем чтобы удостовериться,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данные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были правильно выполнены субъектом</a:t>
            </a:r>
          </a:p>
        </p:txBody>
      </p:sp>
    </p:spTree>
    <p:extLst>
      <p:ext uri="{BB962C8B-B14F-4D97-AF65-F5344CB8AC3E}">
        <p14:creationId xmlns:p14="http://schemas.microsoft.com/office/powerpoint/2010/main" val="259415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860" y="26428"/>
            <a:ext cx="8435280" cy="13133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600" dirty="0" smtClean="0">
                <a:solidFill>
                  <a:srgbClr val="C00000"/>
                </a:solidFill>
              </a:rPr>
              <a:t>Оценка риска системы внутреннего контроля (РСК)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3" y="1730284"/>
            <a:ext cx="8476097" cy="17707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Аудитору необходимо получить аудиторское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доказательство посредством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проведения тестов средств контроля для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подтверждения </a:t>
            </a:r>
            <a:r>
              <a:rPr lang="ru-RU" sz="2400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любой </a:t>
            </a:r>
            <a:r>
              <a:rPr lang="ru-RU" sz="2400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оценки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риска средств контроля, </a:t>
            </a:r>
            <a:r>
              <a:rPr lang="ru-RU" sz="2400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которая </a:t>
            </a:r>
            <a:r>
              <a:rPr lang="ru-RU" sz="2400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ниже </a:t>
            </a:r>
            <a:r>
              <a:rPr lang="ru-RU" sz="2400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7543" y="3933056"/>
            <a:ext cx="8476097" cy="21648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 ниже оценка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риска средств контроля, </a:t>
            </a:r>
            <a:r>
              <a:rPr lang="ru-RU" sz="2400" b="1" i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 больше </a:t>
            </a:r>
            <a:r>
              <a:rPr lang="ru-RU" sz="2400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подтверждений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аудитору необходимо получить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относительно надлежащей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структуры и эффективного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функционирования систем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бухгалтерского учета и внутреннего контроля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3491880" y="3501008"/>
            <a:ext cx="2160240" cy="432048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55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dirty="0" smtClean="0"/>
              <a:t>НР и РСК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00808"/>
            <a:ext cx="8784976" cy="1224136"/>
          </a:xfrm>
        </p:spPr>
        <p:txBody>
          <a:bodyPr>
            <a:normAutofit/>
          </a:bodyPr>
          <a:lstStyle/>
          <a:p>
            <a:r>
              <a:rPr lang="ru-RU" sz="2300" b="1" i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Обычно</a:t>
            </a:r>
            <a:r>
              <a:rPr lang="ru-RU" sz="2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понимание аудитором систем бухгалтерского учета </a:t>
            </a:r>
            <a:r>
              <a:rPr lang="ru-RU" sz="2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внутреннего </a:t>
            </a:r>
            <a:r>
              <a:rPr lang="ru-RU" sz="2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 приобретается </a:t>
            </a:r>
            <a:r>
              <a:rPr lang="ru-RU" sz="2300" b="1" i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основе </a:t>
            </a:r>
            <a:r>
              <a:rPr lang="ru-RU" sz="2300" b="1" i="1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предыдущего опыта</a:t>
            </a:r>
            <a:r>
              <a:rPr lang="ru-RU" sz="2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с субъектом и </a:t>
            </a:r>
            <a:r>
              <a:rPr lang="ru-RU" sz="2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дополняется:</a:t>
            </a:r>
            <a:endParaRPr lang="ru-RU" sz="2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2996952"/>
            <a:ext cx="8964488" cy="15841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запросами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надлежащим представителям руководства,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персоналу, выполняющему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руководящие и контролирующие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функции, 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другим сотрудникам на разных уровнях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организационной структуры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субъекта наряду с использованием документации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клиента, такой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как пособия по процедурам, описания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служебных обязанностей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блок-схемы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4733527"/>
            <a:ext cx="8964488" cy="8557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изучением документов и записей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создаваемых в рамках</a:t>
            </a:r>
          </a:p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бухгалтерского учета и внутреннего контроля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5711837"/>
            <a:ext cx="8964488" cy="8557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наблюдением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деятельностью и операциями субъекта,</a:t>
            </a:r>
          </a:p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 наблюдение за организацией компьютерных операций,</a:t>
            </a:r>
          </a:p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характером обработки операций и руководящим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составом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ru-RU" dirty="0" smtClean="0"/>
              <a:t>Вопросы по РСК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54748"/>
            <a:ext cx="6984776" cy="538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84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dirty="0"/>
              <a:t>Вопросы по РСК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91917"/>
            <a:ext cx="7272808" cy="550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90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BF0FF-0E60-4209-96D9-7D84EA89F698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>
                <a:solidFill>
                  <a:srgbClr val="C00000"/>
                </a:solidFill>
              </a:rPr>
              <a:t>Риск </a:t>
            </a:r>
            <a:r>
              <a:rPr lang="ru-RU" altLang="ru-RU" dirty="0" err="1" smtClean="0">
                <a:solidFill>
                  <a:srgbClr val="C00000"/>
                </a:solidFill>
              </a:rPr>
              <a:t>необнаружения</a:t>
            </a:r>
            <a:r>
              <a:rPr lang="ru-RU" altLang="ru-RU" dirty="0" smtClean="0">
                <a:solidFill>
                  <a:srgbClr val="C00000"/>
                </a:solidFill>
              </a:rPr>
              <a:t> </a:t>
            </a:r>
            <a:r>
              <a:rPr lang="ru-RU" altLang="ru-RU" dirty="0">
                <a:solidFill>
                  <a:srgbClr val="C00000"/>
                </a:solidFill>
              </a:rPr>
              <a:t>(РН)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Риск </a:t>
            </a:r>
            <a:r>
              <a:rPr lang="ru-RU" altLang="ru-RU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необнаружения</a:t>
            </a:r>
            <a:r>
              <a:rPr lang="ru-RU" alt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заключается в том, что аудиторские процедуры не позволяют обнаружить искажение, которое может быть существенным.</a:t>
            </a:r>
          </a:p>
          <a:p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Риск </a:t>
            </a:r>
            <a:r>
              <a:rPr lang="ru-RU" altLang="ru-RU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необнаружения</a:t>
            </a:r>
            <a:r>
              <a:rPr lang="ru-RU" alt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характеризует </a:t>
            </a:r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качество работы аудиторской фирмы. </a:t>
            </a:r>
          </a:p>
          <a:p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Уровень риска </a:t>
            </a:r>
            <a:r>
              <a:rPr lang="ru-RU" altLang="ru-RU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необнаружения</a:t>
            </a:r>
            <a:r>
              <a:rPr lang="ru-RU" alt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напрямую </a:t>
            </a:r>
            <a:r>
              <a:rPr lang="ru-RU" altLang="ru-RU" sz="2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</a:t>
            </a:r>
            <a:r>
              <a:rPr lang="ru-RU" alt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с аудиторскими процедурами проверки по существу.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87F28-AA1F-4128-BBCB-24D86662BBB0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rgbClr val="C00000"/>
                </a:solidFill>
              </a:rPr>
              <a:t>Оценка </a:t>
            </a:r>
            <a:r>
              <a:rPr lang="ru-RU" altLang="ru-RU" dirty="0">
                <a:solidFill>
                  <a:srgbClr val="C00000"/>
                </a:solidFill>
              </a:rPr>
              <a:t>аудиторского риска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None/>
            </a:pPr>
            <a:r>
              <a:rPr lang="ru-RU" altLang="ru-RU" dirty="0"/>
              <a:t>На практике используются 2 подхода к оценке аудиторского риска:</a:t>
            </a:r>
          </a:p>
          <a:p>
            <a:pPr marL="571500" indent="-571500">
              <a:buFont typeface="Wingdings" panose="05000000000000000000" pitchFamily="2" charset="2"/>
              <a:buAutoNum type="arabicParenR"/>
            </a:pPr>
            <a:r>
              <a:rPr lang="ru-RU" altLang="ru-RU"/>
              <a:t>Оценочный интуитивный,</a:t>
            </a:r>
          </a:p>
          <a:p>
            <a:pPr marL="571500" indent="-571500">
              <a:buFont typeface="Wingdings" panose="05000000000000000000" pitchFamily="2" charset="2"/>
              <a:buAutoNum type="arabicParenR"/>
            </a:pPr>
            <a:r>
              <a:rPr lang="ru-RU" altLang="ru-RU" dirty="0"/>
              <a:t>Количественный.</a:t>
            </a:r>
          </a:p>
          <a:p>
            <a:pPr marL="571500" indent="-571500">
              <a:buFont typeface="Wingdings" panose="05000000000000000000" pitchFamily="2" charset="2"/>
              <a:buNone/>
            </a:pPr>
            <a:r>
              <a:rPr lang="ru-RU" altLang="ru-RU" dirty="0"/>
              <a:t>При первом подходе аудиторы оценивают АР как высокий, средний, низкий.</a:t>
            </a:r>
          </a:p>
          <a:p>
            <a:pPr marL="571500" indent="-571500">
              <a:buFont typeface="Wingdings" panose="05000000000000000000" pitchFamily="2" charset="2"/>
              <a:buNone/>
            </a:pPr>
            <a:r>
              <a:rPr lang="ru-RU" altLang="ru-RU" dirty="0"/>
              <a:t>При втором подходе АР = </a:t>
            </a:r>
            <a:r>
              <a:rPr lang="ru-RU" altLang="ru-RU" dirty="0" err="1"/>
              <a:t>НРхРСКхРН</a:t>
            </a:r>
            <a:r>
              <a:rPr lang="ru-RU" altLang="ru-RU" dirty="0"/>
              <a:t>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1169</Words>
  <Application>Microsoft Office PowerPoint</Application>
  <PresentationFormat>Экран (4:3)</PresentationFormat>
  <Paragraphs>126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Профиль</vt:lpstr>
      <vt:lpstr>Аудиторский риск и его оценка</vt:lpstr>
      <vt:lpstr>Характеристика аудиторского риска</vt:lpstr>
      <vt:lpstr>Виды риска аудитора </vt:lpstr>
      <vt:lpstr>Компоненты аудиторского риска</vt:lpstr>
      <vt:lpstr>Связь между аудиторским риском и его составляющими</vt:lpstr>
      <vt:lpstr>Зависимость между количественными оценками компонентов АР</vt:lpstr>
      <vt:lpstr>Зависимость между качественными оценками компонентов АР</vt:lpstr>
      <vt:lpstr>Понятие неотъемлемого риска</vt:lpstr>
      <vt:lpstr>Неотъемлемый риск</vt:lpstr>
      <vt:lpstr>Оценка неотъемлемого риска (НР)</vt:lpstr>
      <vt:lpstr>Оценка неотъемлемого риска (НР)</vt:lpstr>
      <vt:lpstr>Риск средств контроля</vt:lpstr>
      <vt:lpstr>Риск средств контроля (СК)</vt:lpstr>
      <vt:lpstr>Оценка риска системы внутреннего контроля (РСК)</vt:lpstr>
      <vt:lpstr>Оценка риска системы внутреннего контроля (РСК)</vt:lpstr>
      <vt:lpstr>НР и РСК</vt:lpstr>
      <vt:lpstr>Вопросы по РСК</vt:lpstr>
      <vt:lpstr>Вопросы по РСК</vt:lpstr>
      <vt:lpstr>Риск необнаружения (РН)</vt:lpstr>
      <vt:lpstr>Оценка аудиторского риска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Аудиторский риск и его оценка.</dc:title>
  <dc:creator>User</dc:creator>
  <cp:lastModifiedBy>Марина</cp:lastModifiedBy>
  <cp:revision>25</cp:revision>
  <dcterms:created xsi:type="dcterms:W3CDTF">2008-02-25T12:03:32Z</dcterms:created>
  <dcterms:modified xsi:type="dcterms:W3CDTF">2020-03-14T17:23:19Z</dcterms:modified>
</cp:coreProperties>
</file>